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8" autoAdjust="0"/>
    <p:restoredTop sz="96530" autoAdjust="0"/>
  </p:normalViewPr>
  <p:slideViewPr>
    <p:cSldViewPr>
      <p:cViewPr varScale="1">
        <p:scale>
          <a:sx n="66" d="100"/>
          <a:sy n="66" d="100"/>
        </p:scale>
        <p:origin x="-1436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7C5E7-B8C6-4401-8CD9-8B7C90B1CA14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E5C3C-E400-4E98-900F-D5D78EADFB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500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One of the human rights is life and this is determine by their very existence </a:t>
            </a:r>
            <a:r>
              <a:rPr lang="en-US" b="0" dirty="0" smtClean="0"/>
              <a:t>(Da Silva, 2018)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10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Therefore the healthcare system must recognize this right and provide the healthcare services to all people with no discrimination of any kind</a:t>
            </a:r>
            <a:r>
              <a:rPr lang="en-US" b="0" dirty="0" smtClean="0"/>
              <a:t>(Liao, 2016)</a:t>
            </a:r>
            <a:r>
              <a:rPr lang="en-US" dirty="0" smtClean="0"/>
              <a:t>.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75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healthcare providers is bound to ensure that their action while providing their services is to ensure that the patient benefits from such an action</a:t>
            </a:r>
            <a:r>
              <a:rPr lang="en-US" b="0" dirty="0" smtClean="0"/>
              <a:t>(</a:t>
            </a:r>
            <a:r>
              <a:rPr lang="en-US" b="0" dirty="0" err="1" smtClean="0"/>
              <a:t>Oguisso</a:t>
            </a:r>
            <a:r>
              <a:rPr lang="en-US" b="0" dirty="0" smtClean="0"/>
              <a:t> et al., 2019)</a:t>
            </a:r>
            <a:r>
              <a:rPr lang="en-US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Autonomy is the principle that makes the healthcare provider respect the patient’s rights and self-determination when it comes to their health (Da Silva, 2018).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02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healthcare provider must be ready to be accountable for their actions including any form of malpractice whether knowingly or unknowingly </a:t>
            </a:r>
            <a:r>
              <a:rPr lang="en-US" b="0" dirty="0" smtClean="0"/>
              <a:t>(</a:t>
            </a:r>
            <a:r>
              <a:rPr lang="en-US" b="0" dirty="0" err="1" smtClean="0"/>
              <a:t>Oguisso</a:t>
            </a:r>
            <a:r>
              <a:rPr lang="en-US" b="0" dirty="0" smtClean="0"/>
              <a:t> et al., 2019)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983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Such a healthcare worker is likely to have positive outcomes in patient health and recovery(</a:t>
            </a:r>
            <a:r>
              <a:rPr lang="en-US" b="0" dirty="0" err="1" smtClean="0"/>
              <a:t>Oguisso</a:t>
            </a:r>
            <a:r>
              <a:rPr lang="en-US" b="0" dirty="0" smtClean="0"/>
              <a:t> et al., 2019).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 smtClean="0"/>
              <a:t>As a nurse, one must recognize and respect culture of the patient they are taking care of for better outcome results.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E5C3C-E400-4E98-900F-D5D78EADFB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02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/>
              <a:pPr/>
              <a:t>August 31,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663BA-01FC-4367-B6F3-ABB2645D55F1}" type="datetime4">
              <a:rPr lang="en-US" smtClean="0"/>
              <a:pPr/>
              <a:t>August 31, 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EC054-3869-4501-B163-1BBFDE8DCE04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A923-9BEE-48CE-9F28-5B525F399BAD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August 31, 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August 31, 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8001000" cy="2743200"/>
          </a:xfrm>
        </p:spPr>
        <p:txBody>
          <a:bodyPr/>
          <a:lstStyle/>
          <a:p>
            <a:pPr algn="ctr"/>
            <a:r>
              <a:rPr lang="en-US" sz="4400" b="1" dirty="0" smtClean="0"/>
              <a:t>Moral right to healthcare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819400"/>
            <a:ext cx="6858000" cy="2819400"/>
          </a:xfrm>
        </p:spPr>
        <p:txBody>
          <a:bodyPr/>
          <a:lstStyle/>
          <a:p>
            <a:pPr algn="ctr"/>
            <a:r>
              <a:rPr lang="en-US" b="1" dirty="0" smtClean="0"/>
              <a:t>Name</a:t>
            </a:r>
          </a:p>
          <a:p>
            <a:pPr algn="ctr"/>
            <a:r>
              <a:rPr lang="en-US" b="1" dirty="0" smtClean="0"/>
              <a:t>Institution of Affiliation</a:t>
            </a:r>
          </a:p>
          <a:p>
            <a:pPr algn="ctr"/>
            <a:r>
              <a:rPr lang="en-US" b="1" dirty="0" smtClean="0"/>
              <a:t>Professor</a:t>
            </a:r>
          </a:p>
          <a:p>
            <a:pPr algn="ctr"/>
            <a:r>
              <a:rPr lang="en-US" b="1" dirty="0" smtClean="0"/>
              <a:t>Date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20000" cy="1371600"/>
          </a:xfrm>
        </p:spPr>
        <p:txBody>
          <a:bodyPr/>
          <a:lstStyle/>
          <a:p>
            <a:pPr algn="ctr"/>
            <a:r>
              <a:rPr lang="en-US" cap="none" dirty="0" smtClean="0"/>
              <a:t>Moral Right To Healthcare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 smtClean="0"/>
              <a:t>Health is an essential part of human existence and survival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This makes any human being to have the right of good health so that they are productive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By the virtue of being a human, people are born with rights and </a:t>
            </a:r>
            <a:r>
              <a:rPr lang="en-US" b="0" dirty="0"/>
              <a:t>responsibilities </a:t>
            </a:r>
            <a:r>
              <a:rPr lang="en-US" b="0" dirty="0" smtClean="0"/>
              <a:t>The health of a person influences and to a larger extend determines their life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This makes healthcare provision a basic human right.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36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772400" cy="1371600"/>
          </a:xfrm>
        </p:spPr>
        <p:txBody>
          <a:bodyPr/>
          <a:lstStyle/>
          <a:p>
            <a:pPr algn="ctr"/>
            <a:r>
              <a:rPr lang="en-US" cap="none" dirty="0"/>
              <a:t>Moral Right To Healthcare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620000" cy="3992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 smtClean="0"/>
              <a:t>Moral right means a justified claim that makes us demand other persons to act in a certain way.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Healthcare is a moral right to all human beings 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This is because good health is essential for human existence</a:t>
            </a:r>
          </a:p>
          <a:p>
            <a:pPr>
              <a:lnSpc>
                <a:spcPct val="150000"/>
              </a:lnSpc>
            </a:pPr>
            <a:r>
              <a:rPr lang="en-US" b="0" dirty="0" smtClean="0"/>
              <a:t>However, moral rights can be difficult to enforce in a court of law unlike legal rights.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1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848600" cy="837882"/>
          </a:xfrm>
        </p:spPr>
        <p:txBody>
          <a:bodyPr/>
          <a:lstStyle/>
          <a:p>
            <a:pPr algn="ctr"/>
            <a:r>
              <a:rPr lang="en-US" cap="none" dirty="0" smtClean="0"/>
              <a:t>Code Of Ethics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18160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 smtClean="0"/>
              <a:t>A code of ethics is a guide that helps the healthcare providers to provide their services in a professional way and with honesty.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 smtClean="0"/>
              <a:t>One of the principles in the code of ethics is beneficence.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 smtClean="0"/>
              <a:t>This means doing the right thing to the patient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 smtClean="0"/>
              <a:t>It is unethical to carry out an activity that will impact negatively to the patient health and not promote it.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 smtClean="0"/>
              <a:t>The nurse can only advise the patient but not make decision on their behalf.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77200" cy="1371600"/>
          </a:xfrm>
        </p:spPr>
        <p:txBody>
          <a:bodyPr/>
          <a:lstStyle/>
          <a:p>
            <a:pPr algn="ctr"/>
            <a:r>
              <a:rPr lang="en-US" cap="none" dirty="0" smtClean="0"/>
              <a:t>Medical Malpractice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Healthcare providers like the nurses are professionals who have been trained to manage patients.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They have also taken an oath that binds them not to do harm to the patient but promote their health.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Medical malpractice is their not acceptable and is morally wrong.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This is due to the fact that medical malpractice activities impact negatively to the patient health and wellbeing.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8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96200" cy="1371600"/>
          </a:xfrm>
        </p:spPr>
        <p:txBody>
          <a:bodyPr/>
          <a:lstStyle/>
          <a:p>
            <a:pPr algn="ctr"/>
            <a:r>
              <a:rPr lang="en-US" cap="none" dirty="0" smtClean="0"/>
              <a:t>Cultural Competence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dirty="0" smtClean="0"/>
              <a:t>Any healthcare provider must be able to interact and provide healthcare services to all people regardless of the social and cultural inclines.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dirty="0" smtClean="0"/>
              <a:t>The patient beliefs, norms and culture must be respected while providing healthcare services to them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dirty="0" smtClean="0"/>
              <a:t>Every patient should be treated uniquely depending on their culture.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0" dirty="0" smtClean="0"/>
              <a:t>Meeting a patient cultural needs makes a nurse to be culturally competent enough to take of such a patient.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9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010400" cy="1371600"/>
          </a:xfrm>
        </p:spPr>
        <p:txBody>
          <a:bodyPr/>
          <a:lstStyle/>
          <a:p>
            <a:pPr algn="ctr"/>
            <a:r>
              <a:rPr lang="en-US" cap="none" dirty="0" smtClean="0"/>
              <a:t>Conclusion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Health is a right to all human beings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Every healthcare provider have a moral obligation to preserve life of a patient by acting in a way that would promote better outcomes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Code of ethics are the guiding principles that ensures that healthcare providers remain professional to their work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b="0" dirty="0" smtClean="0"/>
              <a:t>Medical malpractice goes against code of ethics and is not acceptable even by law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2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96200" cy="1371600"/>
          </a:xfrm>
        </p:spPr>
        <p:txBody>
          <a:bodyPr/>
          <a:lstStyle/>
          <a:p>
            <a:pPr algn="ctr"/>
            <a:r>
              <a:rPr lang="en-US" cap="none" dirty="0" smtClean="0"/>
              <a:t>References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>
                <a:solidFill>
                  <a:srgbClr val="222222"/>
                </a:solidFill>
              </a:rPr>
              <a:t>Da Silva, M. (2018). The International Right to Health Care: A </a:t>
            </a:r>
            <a:r>
              <a:rPr lang="en-US" b="0" dirty="0" smtClean="0">
                <a:solidFill>
                  <a:srgbClr val="222222"/>
                </a:solidFill>
              </a:rPr>
              <a:t>	Legal </a:t>
            </a:r>
            <a:r>
              <a:rPr lang="en-US" b="0" dirty="0">
                <a:solidFill>
                  <a:srgbClr val="222222"/>
                </a:solidFill>
              </a:rPr>
              <a:t>and Moral Defense. </a:t>
            </a:r>
            <a:r>
              <a:rPr lang="en-US" b="0" i="1" dirty="0">
                <a:solidFill>
                  <a:srgbClr val="222222"/>
                </a:solidFill>
              </a:rPr>
              <a:t>Mich. J. Int'l L.</a:t>
            </a:r>
            <a:r>
              <a:rPr lang="en-US" b="0" dirty="0">
                <a:solidFill>
                  <a:srgbClr val="222222"/>
                </a:solidFill>
              </a:rPr>
              <a:t>, </a:t>
            </a:r>
            <a:r>
              <a:rPr lang="en-US" b="0" i="1" dirty="0">
                <a:solidFill>
                  <a:srgbClr val="222222"/>
                </a:solidFill>
              </a:rPr>
              <a:t>39</a:t>
            </a:r>
            <a:r>
              <a:rPr lang="en-US" b="0" dirty="0">
                <a:solidFill>
                  <a:srgbClr val="222222"/>
                </a:solidFill>
              </a:rPr>
              <a:t>, 343</a:t>
            </a:r>
            <a:r>
              <a:rPr lang="en-US" b="0" dirty="0" smtClean="0">
                <a:solidFill>
                  <a:srgbClr val="222222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b="0" dirty="0"/>
              <a:t>Liao, S. M. (2016). Health (care) and human rights: a fundamental </a:t>
            </a:r>
            <a:r>
              <a:rPr lang="en-US" b="0" dirty="0" smtClean="0"/>
              <a:t>	conditions </a:t>
            </a:r>
            <a:r>
              <a:rPr lang="en-US" b="0" dirty="0"/>
              <a:t>approach. </a:t>
            </a:r>
            <a:r>
              <a:rPr lang="en-US" b="0" i="1" dirty="0"/>
              <a:t>Theoretical medicine and </a:t>
            </a:r>
            <a:r>
              <a:rPr lang="en-US" b="0" i="1" dirty="0" smtClean="0"/>
              <a:t>	bioethics</a:t>
            </a:r>
            <a:r>
              <a:rPr lang="en-US" b="0" dirty="0"/>
              <a:t>, </a:t>
            </a:r>
            <a:r>
              <a:rPr lang="en-US" b="0" i="1" dirty="0"/>
              <a:t>37</a:t>
            </a:r>
            <a:r>
              <a:rPr lang="en-US" b="0" dirty="0"/>
              <a:t>(4), 259-274</a:t>
            </a:r>
            <a:r>
              <a:rPr lang="en-US" b="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b="0" dirty="0" err="1"/>
              <a:t>Oguisso</a:t>
            </a:r>
            <a:r>
              <a:rPr lang="en-US" b="0" dirty="0"/>
              <a:t>, T., Takashi, M. H., Freitas, G. F. D., </a:t>
            </a:r>
            <a:r>
              <a:rPr lang="en-US" b="0" dirty="0" err="1"/>
              <a:t>Bonini</a:t>
            </a:r>
            <a:r>
              <a:rPr lang="en-US" b="0" dirty="0"/>
              <a:t>, B. B., &amp; </a:t>
            </a:r>
            <a:r>
              <a:rPr lang="en-US" b="0" dirty="0" smtClean="0"/>
              <a:t>	Silva</a:t>
            </a:r>
            <a:r>
              <a:rPr lang="en-US" b="0" dirty="0"/>
              <a:t>, T. A. D. (2019). First international code of ethics for </a:t>
            </a:r>
            <a:r>
              <a:rPr lang="en-US" b="0" dirty="0" smtClean="0"/>
              <a:t>	nurses</a:t>
            </a:r>
            <a:r>
              <a:rPr lang="en-US" b="0" dirty="0"/>
              <a:t>. </a:t>
            </a:r>
            <a:r>
              <a:rPr lang="en-US" b="0" i="1" dirty="0" err="1"/>
              <a:t>Texto</a:t>
            </a:r>
            <a:r>
              <a:rPr lang="en-US" b="0" i="1" dirty="0"/>
              <a:t> &amp; </a:t>
            </a:r>
            <a:r>
              <a:rPr lang="en-US" b="0" i="1" dirty="0" err="1"/>
              <a:t>Contexto-Enfermagem</a:t>
            </a:r>
            <a:r>
              <a:rPr lang="en-US" b="0" dirty="0"/>
              <a:t>, </a:t>
            </a:r>
            <a:r>
              <a:rPr lang="en-US" b="0" i="1" dirty="0"/>
              <a:t>28</a:t>
            </a:r>
            <a:r>
              <a:rPr lang="en-US" b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9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389</TotalTime>
  <Words>631</Words>
  <Application>Microsoft Office PowerPoint</Application>
  <PresentationFormat>On-screen Show (4:3)</PresentationFormat>
  <Paragraphs>61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Essential</vt:lpstr>
      <vt:lpstr>Moral right to healthcare</vt:lpstr>
      <vt:lpstr>Moral Right To Healthcare </vt:lpstr>
      <vt:lpstr>Moral Right To Healthcare </vt:lpstr>
      <vt:lpstr>Code Of Ethics</vt:lpstr>
      <vt:lpstr>Medical Malpractice</vt:lpstr>
      <vt:lpstr>Cultural Competence </vt:lpstr>
      <vt:lpstr>Conclusion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Moral right to healthcare</dc:title>
  <dc:creator>Kamande</dc:creator>
  <cp:lastModifiedBy>Kamande</cp:lastModifiedBy>
  <cp:revision>13</cp:revision>
  <dcterms:created xsi:type="dcterms:W3CDTF">2020-08-30T23:03:46Z</dcterms:created>
  <dcterms:modified xsi:type="dcterms:W3CDTF">2020-08-31T05:33:03Z</dcterms:modified>
</cp:coreProperties>
</file>